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64" r:id="rId3"/>
    <p:sldId id="258" r:id="rId4"/>
    <p:sldId id="257" r:id="rId5"/>
    <p:sldId id="265" r:id="rId6"/>
    <p:sldId id="266" r:id="rId7"/>
    <p:sldId id="267" r:id="rId8"/>
    <p:sldId id="260" r:id="rId9"/>
    <p:sldId id="269" r:id="rId10"/>
    <p:sldId id="270" r:id="rId11"/>
    <p:sldId id="275" r:id="rId12"/>
    <p:sldId id="262" r:id="rId13"/>
    <p:sldId id="271" r:id="rId14"/>
    <p:sldId id="276" r:id="rId15"/>
    <p:sldId id="274" r:id="rId16"/>
    <p:sldId id="277" r:id="rId17"/>
    <p:sldId id="278" r:id="rId18"/>
    <p:sldId id="272" r:id="rId19"/>
    <p:sldId id="273" r:id="rId20"/>
    <p:sldId id="268" r:id="rId21"/>
    <p:sldId id="263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5B0C3-9FC1-4DEE-803A-53D437954EE1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138-4A91-41EF-BFF2-2E5C7CCFE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355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5B0C3-9FC1-4DEE-803A-53D437954EE1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138-4A91-41EF-BFF2-2E5C7CCFE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24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5B0C3-9FC1-4DEE-803A-53D437954EE1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138-4A91-41EF-BFF2-2E5C7CCFE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580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5B0C3-9FC1-4DEE-803A-53D437954EE1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138-4A91-41EF-BFF2-2E5C7CCFE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61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5B0C3-9FC1-4DEE-803A-53D437954EE1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138-4A91-41EF-BFF2-2E5C7CCFE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754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5B0C3-9FC1-4DEE-803A-53D437954EE1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138-4A91-41EF-BFF2-2E5C7CCFE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583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5B0C3-9FC1-4DEE-803A-53D437954EE1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138-4A91-41EF-BFF2-2E5C7CCFE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67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5B0C3-9FC1-4DEE-803A-53D437954EE1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138-4A91-41EF-BFF2-2E5C7CCFE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971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5B0C3-9FC1-4DEE-803A-53D437954EE1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138-4A91-41EF-BFF2-2E5C7CCFE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507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5B0C3-9FC1-4DEE-803A-53D437954EE1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AD492138-4A91-41EF-BFF2-2E5C7CCFE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62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5B0C3-9FC1-4DEE-803A-53D437954EE1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138-4A91-41EF-BFF2-2E5C7CCFE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01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5B0C3-9FC1-4DEE-803A-53D437954EE1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138-4A91-41EF-BFF2-2E5C7CCFE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218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5B0C3-9FC1-4DEE-803A-53D437954EE1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138-4A91-41EF-BFF2-2E5C7CCFE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058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5B0C3-9FC1-4DEE-803A-53D437954EE1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138-4A91-41EF-BFF2-2E5C7CCFE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607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5B0C3-9FC1-4DEE-803A-53D437954EE1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138-4A91-41EF-BFF2-2E5C7CCFE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13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5B0C3-9FC1-4DEE-803A-53D437954EE1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138-4A91-41EF-BFF2-2E5C7CCFE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903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5B0C3-9FC1-4DEE-803A-53D437954EE1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2138-4A91-41EF-BFF2-2E5C7CCFE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91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A15B0C3-9FC1-4DEE-803A-53D437954EE1}" type="datetimeFigureOut">
              <a:rPr lang="en-US" smtClean="0"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D492138-4A91-41EF-BFF2-2E5C7CCFE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234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ytDva1y09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ubit.sandia.gov/public/14.0/help_manual/WebHelp/mesh_generation/adaptivity_and_sizing_functions/bias_sizing_function.htm" TargetMode="External"/><Relationship Id="rId2" Type="http://schemas.openxmlformats.org/officeDocument/2006/relationships/hyperlink" Target="https://www.mathworks.com/matlabcentral/answers/378693-how-to-create-a-non-uniform-2d-grid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IytDva1y09E" TargetMode="External"/><Relationship Id="rId4" Type="http://schemas.openxmlformats.org/officeDocument/2006/relationships/hyperlink" Target="http://ta.twi.tudelft.nl/users/wesselin/projects/unstructured.htm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2740" y="923732"/>
            <a:ext cx="10578948" cy="3072536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Computational Fluid Dynamics (CFD) Research Project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54043" y="3996268"/>
            <a:ext cx="6987645" cy="1388534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Luke Peterson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Aerospace Engineering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Embry-Riddle Aeronautical University</a:t>
            </a:r>
          </a:p>
        </p:txBody>
      </p:sp>
      <p:pic>
        <p:nvPicPr>
          <p:cNvPr id="1026" name="Picture 2" descr="Image result for nasa space gr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0711"/>
            <a:ext cx="1315616" cy="207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embry riddl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5430" y="5582815"/>
            <a:ext cx="1275184" cy="127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48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Our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595535"/>
            <a:ext cx="10018713" cy="4195666"/>
          </a:xfrm>
        </p:spPr>
        <p:txBody>
          <a:bodyPr anchor="t"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High residuals (O~10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-5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restricted to a small area of the domain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024" y="2065477"/>
            <a:ext cx="7853215" cy="470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528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024" y="2065476"/>
            <a:ext cx="7853214" cy="47045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Our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595535"/>
            <a:ext cx="10018713" cy="4195666"/>
          </a:xfrm>
        </p:spPr>
        <p:txBody>
          <a:bodyPr anchor="t"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Increase the resolution only around localized area of high residuals</a:t>
            </a:r>
          </a:p>
        </p:txBody>
      </p:sp>
    </p:spTree>
    <p:extLst>
      <p:ext uri="{BB962C8B-B14F-4D97-AF65-F5344CB8AC3E}">
        <p14:creationId xmlns:p14="http://schemas.microsoft.com/office/powerpoint/2010/main" val="4023039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595535"/>
            <a:ext cx="10018713" cy="4195666"/>
          </a:xfrm>
        </p:spPr>
        <p:txBody>
          <a:bodyPr anchor="t"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 minimum inflation factor (2), resolution more than doubled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Follows exponential increase in resolution with inflation factor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Computational time minimally increased (&lt; 1%)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Total number of points in subdomain are fewer than global domain.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However, if equal or even larger, the subdomain only runs a single iteration before being copied back to the global mesh for continuation of simulation.</a:t>
            </a:r>
          </a:p>
        </p:txBody>
      </p:sp>
    </p:spTree>
    <p:extLst>
      <p:ext uri="{BB962C8B-B14F-4D97-AF65-F5344CB8AC3E}">
        <p14:creationId xmlns:p14="http://schemas.microsoft.com/office/powerpoint/2010/main" val="177714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595535"/>
            <a:ext cx="10018713" cy="4195666"/>
          </a:xfrm>
        </p:spPr>
        <p:txBody>
          <a:bodyPr anchor="t"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X-velocity contour plot (201x401 or 80,601 nodes)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342" y="1990691"/>
            <a:ext cx="7931715" cy="480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826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341" y="1990691"/>
            <a:ext cx="7931715" cy="4806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595535"/>
            <a:ext cx="10018713" cy="4195666"/>
          </a:xfrm>
        </p:spPr>
        <p:txBody>
          <a:bodyPr anchor="t"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X-velocity contour plot with subdomain identified.</a:t>
            </a:r>
          </a:p>
        </p:txBody>
      </p:sp>
    </p:spTree>
    <p:extLst>
      <p:ext uri="{BB962C8B-B14F-4D97-AF65-F5344CB8AC3E}">
        <p14:creationId xmlns:p14="http://schemas.microsoft.com/office/powerpoint/2010/main" val="1680895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391138"/>
            <a:ext cx="10018713" cy="4400063"/>
          </a:xfrm>
        </p:spPr>
        <p:txBody>
          <a:bodyPr anchor="t"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Global x-velocity subdomain (260 nodes or 0.32% of global mesh)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845" y="2078146"/>
            <a:ext cx="9375639" cy="472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110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844" y="2128822"/>
            <a:ext cx="9375639" cy="47023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09" y="1306366"/>
            <a:ext cx="10018713" cy="4195666"/>
          </a:xfrm>
        </p:spPr>
        <p:txBody>
          <a:bodyPr anchor="t"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Mesh-refine domain (inflation factor = 2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4x nodes, 1,107 nodes or 1.4% of global mesh)</a:t>
            </a:r>
          </a:p>
        </p:txBody>
      </p:sp>
    </p:spTree>
    <p:extLst>
      <p:ext uri="{BB962C8B-B14F-4D97-AF65-F5344CB8AC3E}">
        <p14:creationId xmlns:p14="http://schemas.microsoft.com/office/powerpoint/2010/main" val="236074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842" y="2128821"/>
            <a:ext cx="9336291" cy="47043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336431"/>
            <a:ext cx="10018713" cy="4454770"/>
          </a:xfrm>
        </p:spPr>
        <p:txBody>
          <a:bodyPr anchor="t"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Mesh-refine domain (inflation factor = 4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16x nodes, 4,293 nodes or 5.3% of global mesh)</a:t>
            </a:r>
          </a:p>
        </p:txBody>
      </p:sp>
    </p:spTree>
    <p:extLst>
      <p:ext uri="{BB962C8B-B14F-4D97-AF65-F5344CB8AC3E}">
        <p14:creationId xmlns:p14="http://schemas.microsoft.com/office/powerpoint/2010/main" val="41690299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242646"/>
            <a:ext cx="10018713" cy="4548555"/>
          </a:xfrm>
        </p:spPr>
        <p:txBody>
          <a:bodyPr anchor="t"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Optimization still remains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50F27A-34F8-4A16-9B76-0D2294EF7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5151" y="1752599"/>
            <a:ext cx="6957027" cy="497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739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Final Goal</a:t>
            </a:r>
          </a:p>
        </p:txBody>
      </p:sp>
      <p:pic>
        <p:nvPicPr>
          <p:cNvPr id="5" name="IytDva1y09E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57354" y="1261503"/>
            <a:ext cx="9317268" cy="52409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96D8A8-0EAB-4B37-AC3F-D6AE83BED33E}"/>
              </a:ext>
            </a:extLst>
          </p:cNvPr>
          <p:cNvSpPr txBox="1"/>
          <p:nvPr/>
        </p:nvSpPr>
        <p:spPr>
          <a:xfrm>
            <a:off x="11001571" y="607860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[4]</a:t>
            </a:r>
          </a:p>
        </p:txBody>
      </p:sp>
    </p:spTree>
    <p:extLst>
      <p:ext uri="{BB962C8B-B14F-4D97-AF65-F5344CB8AC3E}">
        <p14:creationId xmlns:p14="http://schemas.microsoft.com/office/powerpoint/2010/main" val="162060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595535"/>
            <a:ext cx="10018713" cy="4195666"/>
          </a:xfrm>
        </p:spPr>
        <p:txBody>
          <a:bodyPr anchor="t"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Issues of convergence time (cost)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Precision vs speed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Extending the reach of DNS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Cost scales at least as Re</a:t>
            </a:r>
            <a:r>
              <a:rPr lang="en-US" baseline="5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But the areas of high residual are highly localized.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9241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>
            <a:normAutofit/>
          </a:bodyPr>
          <a:lstStyle/>
          <a:p>
            <a:r>
              <a:rPr lang="en-US" sz="6000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595535"/>
            <a:ext cx="10018713" cy="4195666"/>
          </a:xfrm>
        </p:spPr>
        <p:txBody>
          <a:bodyPr anchor="t"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[1]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https://www.mathworks.com/matlabcentral/answers/378693-how-to-create-a-non-uniform-2d-grid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[2]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https://cubit.sandia.gov/public/14.0/help_manual/WebHelp/mesh_generation/adaptivity_and_sizing_functions/bias_sizing_function.htm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[3]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http://ta.twi.tudelft.nl/users/wesselin/projects/unstructured.html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[4]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https://www.youtube.com/watch?v=IytDva1y09E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5417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>
            <a:normAutofit/>
          </a:bodyPr>
          <a:lstStyle/>
          <a:p>
            <a:r>
              <a:rPr lang="en-US" sz="6000" dirty="0"/>
              <a:t>Questions</a:t>
            </a:r>
          </a:p>
        </p:txBody>
      </p:sp>
      <p:pic>
        <p:nvPicPr>
          <p:cNvPr id="5" name="Picture 2" descr="Image result for nasa space gr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671" y="1752599"/>
            <a:ext cx="2313993" cy="365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embry riddl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861" y="2230418"/>
            <a:ext cx="2698034" cy="269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569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Our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84310" y="1595535"/>
                <a:ext cx="10018713" cy="4195666"/>
              </a:xfrm>
            </p:spPr>
            <p:txBody>
              <a:bodyPr anchor="t"/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High Residuals</a:t>
                </a:r>
              </a:p>
              <a:p>
                <a:pPr lvl="1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High spatial velocity gradients (i.e.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𝑑𝑢</m:t>
                        </m:r>
                      </m:num>
                      <m:den>
                        <m:r>
                          <a:rPr lang="en-US" sz="1600" i="1" dirty="0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Clearly, decreasing dx (increasing density in that direction) with help resolve residuals.</a:t>
                </a:r>
              </a:p>
              <a:p>
                <a:pPr lvl="1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Don’t want significant increase in computational cost or model complexity</a:t>
                </a: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4310" y="1595535"/>
                <a:ext cx="10018713" cy="4195666"/>
              </a:xfrm>
              <a:blipFill>
                <a:blip r:embed="rId2"/>
                <a:stretch>
                  <a:fillRect l="-1521" t="-4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1170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Common CFD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595535"/>
            <a:ext cx="10018713" cy="4195666"/>
          </a:xfrm>
        </p:spPr>
        <p:txBody>
          <a:bodyPr anchor="t"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Increase uniform mesh density (N</a:t>
            </a:r>
            <a:r>
              <a:rPr lang="en-US" baseline="50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≥ Re)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High computational cost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641407-8003-42AF-B857-07747638B4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722"/>
          <a:stretch/>
        </p:blipFill>
        <p:spPr>
          <a:xfrm>
            <a:off x="2321922" y="2709869"/>
            <a:ext cx="3169378" cy="3200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A9DC24-8082-4959-8FB3-D5D9E59F8F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182"/>
          <a:stretch/>
        </p:blipFill>
        <p:spPr>
          <a:xfrm>
            <a:off x="7422607" y="2709869"/>
            <a:ext cx="3169379" cy="320040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C3B1C1BE-305B-488C-A635-74D960D9D2DA}"/>
              </a:ext>
            </a:extLst>
          </p:cNvPr>
          <p:cNvSpPr/>
          <p:nvPr/>
        </p:nvSpPr>
        <p:spPr>
          <a:xfrm>
            <a:off x="5869295" y="3955506"/>
            <a:ext cx="1194318" cy="7091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F74449-EA96-402F-B70A-BF473DFF1B13}"/>
              </a:ext>
            </a:extLst>
          </p:cNvPr>
          <p:cNvSpPr txBox="1"/>
          <p:nvPr/>
        </p:nvSpPr>
        <p:spPr>
          <a:xfrm>
            <a:off x="2321922" y="591026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[1]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0BFCA4-6BFD-48BC-8833-35142B27DB52}"/>
              </a:ext>
            </a:extLst>
          </p:cNvPr>
          <p:cNvSpPr txBox="1"/>
          <p:nvPr/>
        </p:nvSpPr>
        <p:spPr>
          <a:xfrm>
            <a:off x="7391944" y="591026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[1]</a:t>
            </a:r>
          </a:p>
        </p:txBody>
      </p:sp>
    </p:spTree>
    <p:extLst>
      <p:ext uri="{BB962C8B-B14F-4D97-AF65-F5344CB8AC3E}">
        <p14:creationId xmlns:p14="http://schemas.microsoft.com/office/powerpoint/2010/main" val="2567332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Common CFD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595535"/>
            <a:ext cx="10018713" cy="4195666"/>
          </a:xfrm>
        </p:spPr>
        <p:txBody>
          <a:bodyPr anchor="t"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Biased/Skewed mesh density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Higher model complexity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Fewer grid points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More arithmetic operations per point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Increased memory lookups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29AD69-A7C6-4939-9FF2-A038961D320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02489" y="1595535"/>
            <a:ext cx="4572000" cy="44481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F8760F-0BE7-4404-A9C1-524D99D6C093}"/>
              </a:ext>
            </a:extLst>
          </p:cNvPr>
          <p:cNvSpPr txBox="1"/>
          <p:nvPr/>
        </p:nvSpPr>
        <p:spPr>
          <a:xfrm>
            <a:off x="9618461" y="5975583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[2]</a:t>
            </a:r>
          </a:p>
        </p:txBody>
      </p:sp>
    </p:spTree>
    <p:extLst>
      <p:ext uri="{BB962C8B-B14F-4D97-AF65-F5344CB8AC3E}">
        <p14:creationId xmlns:p14="http://schemas.microsoft.com/office/powerpoint/2010/main" val="2617389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Common CFD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595535"/>
            <a:ext cx="10018713" cy="4195666"/>
          </a:xfrm>
        </p:spPr>
        <p:txBody>
          <a:bodyPr anchor="t"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Multi-grid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Overall fewer points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lower computational cost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Increased model complexity and memory I/O cost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757878-091B-4D9E-9026-9F5FD2377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1707" y="2929617"/>
            <a:ext cx="4787770" cy="37809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2FD6B3-F136-4F65-ADAC-DA4391B531B0}"/>
              </a:ext>
            </a:extLst>
          </p:cNvPr>
          <p:cNvSpPr txBox="1"/>
          <p:nvPr/>
        </p:nvSpPr>
        <p:spPr>
          <a:xfrm>
            <a:off x="8649477" y="634128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[1]</a:t>
            </a:r>
          </a:p>
        </p:txBody>
      </p:sp>
    </p:spTree>
    <p:extLst>
      <p:ext uri="{BB962C8B-B14F-4D97-AF65-F5344CB8AC3E}">
        <p14:creationId xmlns:p14="http://schemas.microsoft.com/office/powerpoint/2010/main" val="453323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Common CFD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595535"/>
            <a:ext cx="10018713" cy="4195666"/>
          </a:xfrm>
        </p:spPr>
        <p:txBody>
          <a:bodyPr anchor="t"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Unstructured grid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Highly capable for non-uniform geometry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Very costly in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Model complexity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Memory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Computation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D8B63E-D59D-4496-8233-B7EF8125F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5852" y="1595535"/>
            <a:ext cx="4567170" cy="45989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5FFF3F-0986-4945-92DC-50D7303F75FD}"/>
              </a:ext>
            </a:extLst>
          </p:cNvPr>
          <p:cNvSpPr txBox="1"/>
          <p:nvPr/>
        </p:nvSpPr>
        <p:spPr>
          <a:xfrm>
            <a:off x="6502719" y="582516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[3]</a:t>
            </a:r>
          </a:p>
        </p:txBody>
      </p:sp>
    </p:spTree>
    <p:extLst>
      <p:ext uri="{BB962C8B-B14F-4D97-AF65-F5344CB8AC3E}">
        <p14:creationId xmlns:p14="http://schemas.microsoft.com/office/powerpoint/2010/main" val="3859679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Our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595535"/>
            <a:ext cx="10018713" cy="4195666"/>
          </a:xfrm>
        </p:spPr>
        <p:txBody>
          <a:bodyPr anchor="t"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Higher-density, dynamic-mesh around residuals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Increased resolution only around localized area of high residuals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Global mesh doesn’t see additional points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Minimal change in computational cost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Minimal increase in model complexity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0A76E4-A76B-43BF-9369-8EC8AC86BC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722"/>
          <a:stretch/>
        </p:blipFill>
        <p:spPr>
          <a:xfrm>
            <a:off x="2675102" y="3827042"/>
            <a:ext cx="2927411" cy="29560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72A8FB-C580-47D1-87BD-A8E0AC0396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722"/>
          <a:stretch/>
        </p:blipFill>
        <p:spPr>
          <a:xfrm>
            <a:off x="7494885" y="3827042"/>
            <a:ext cx="2927411" cy="29560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A2B781-8116-4859-A654-7E48233ECB63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r="10182"/>
          <a:stretch/>
        </p:blipFill>
        <p:spPr>
          <a:xfrm>
            <a:off x="8785981" y="6475791"/>
            <a:ext cx="789942" cy="272978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20F277E1-D152-46EA-BFF1-373E79AF63ED}"/>
              </a:ext>
            </a:extLst>
          </p:cNvPr>
          <p:cNvSpPr/>
          <p:nvPr/>
        </p:nvSpPr>
        <p:spPr>
          <a:xfrm>
            <a:off x="5951540" y="4950511"/>
            <a:ext cx="1194318" cy="7091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845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Our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595535"/>
            <a:ext cx="10018713" cy="4195666"/>
          </a:xfrm>
        </p:spPr>
        <p:txBody>
          <a:bodyPr anchor="t"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Residual field of x-velocity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res18TD2D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15768" y="2066544"/>
            <a:ext cx="7845967" cy="470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78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6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Custom 1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1161C4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3085ED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190</TotalTime>
  <Words>490</Words>
  <Application>Microsoft Office PowerPoint</Application>
  <PresentationFormat>Widescreen</PresentationFormat>
  <Paragraphs>78</Paragraphs>
  <Slides>21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Cambria Math</vt:lpstr>
      <vt:lpstr>Corbel</vt:lpstr>
      <vt:lpstr>Wingdings</vt:lpstr>
      <vt:lpstr>Parallax</vt:lpstr>
      <vt:lpstr>Computational Fluid Dynamics (CFD) Research Project</vt:lpstr>
      <vt:lpstr>Background</vt:lpstr>
      <vt:lpstr>Our Problem</vt:lpstr>
      <vt:lpstr>Common CFD Approaches</vt:lpstr>
      <vt:lpstr>Common CFD Approaches</vt:lpstr>
      <vt:lpstr>Common CFD Approaches</vt:lpstr>
      <vt:lpstr>Common CFD Approaches</vt:lpstr>
      <vt:lpstr>Our Solution</vt:lpstr>
      <vt:lpstr>Our Solution</vt:lpstr>
      <vt:lpstr>Our Solution</vt:lpstr>
      <vt:lpstr>Our Solution</vt:lpstr>
      <vt:lpstr>Results</vt:lpstr>
      <vt:lpstr>Results</vt:lpstr>
      <vt:lpstr>Results</vt:lpstr>
      <vt:lpstr>Results</vt:lpstr>
      <vt:lpstr>Results</vt:lpstr>
      <vt:lpstr>Results</vt:lpstr>
      <vt:lpstr>Results</vt:lpstr>
      <vt:lpstr>Final Goal</vt:lpstr>
      <vt:lpstr>References</vt:lpstr>
      <vt:lpstr>Questions</vt:lpstr>
    </vt:vector>
  </TitlesOfParts>
  <Company>ERAU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Fluid Dynamics Research Project</dc:title>
  <dc:creator>Peterson, Lucas A.</dc:creator>
  <cp:lastModifiedBy>Luke Peterson</cp:lastModifiedBy>
  <cp:revision>37</cp:revision>
  <dcterms:created xsi:type="dcterms:W3CDTF">2018-03-20T15:10:19Z</dcterms:created>
  <dcterms:modified xsi:type="dcterms:W3CDTF">2018-03-29T18:51:21Z</dcterms:modified>
</cp:coreProperties>
</file>